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160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012" y="12883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Landscape near Hanoi</a:t>
            </a:r>
            <a:endParaRPr lang="en-GB" dirty="0"/>
          </a:p>
        </p:txBody>
      </p:sp>
      <p:pic>
        <p:nvPicPr>
          <p:cNvPr id="3074" name="Picture 2" descr="Landscape near Hanoi, Viet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1" y="779930"/>
            <a:ext cx="12032966" cy="62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47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101" y="34620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Rice paddies….lowlands</a:t>
            </a:r>
            <a:endParaRPr lang="en-GB" dirty="0"/>
          </a:p>
        </p:txBody>
      </p:sp>
      <p:pic>
        <p:nvPicPr>
          <p:cNvPr id="4098" name="Picture 2" descr="Aerial view of Bac Son village in Lang Son province, Viet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46" y="914400"/>
            <a:ext cx="12056453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06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7204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Mekong Delta</a:t>
            </a:r>
            <a:endParaRPr lang="en-GB" dirty="0"/>
          </a:p>
        </p:txBody>
      </p:sp>
      <p:pic>
        <p:nvPicPr>
          <p:cNvPr id="5122" name="Picture 2" descr="Maritime traffic in the mekong delta  (Vietna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" y="631179"/>
            <a:ext cx="11823192" cy="681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6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031" y="166910"/>
            <a:ext cx="8911687" cy="7474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Citadel Hue City (1832…Unified Vietnam)</a:t>
            </a:r>
            <a:endParaRPr lang="en-GB" dirty="0"/>
          </a:p>
        </p:txBody>
      </p:sp>
      <p:pic>
        <p:nvPicPr>
          <p:cNvPr id="6146" name="Picture 2" descr="The main gate leading to the Citadel,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0" y="842682"/>
            <a:ext cx="11999439" cy="601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88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6933" y="-98266"/>
            <a:ext cx="8911687" cy="1280890"/>
          </a:xfrm>
        </p:spPr>
        <p:txBody>
          <a:bodyPr/>
          <a:lstStyle/>
          <a:p>
            <a:r>
              <a:rPr lang="en-GB" dirty="0" smtClean="0"/>
              <a:t>Hanoi Cathedral (completed 1886) </a:t>
            </a:r>
            <a:endParaRPr lang="en-GB" dirty="0"/>
          </a:p>
        </p:txBody>
      </p:sp>
      <p:pic>
        <p:nvPicPr>
          <p:cNvPr id="7170" name="Picture 2" descr="VIETNAM-VATICAN-RELIGION-POPE-OB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319"/>
            <a:ext cx="12472086" cy="639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2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660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Vietnam 1945-1954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373" y="807308"/>
            <a:ext cx="11936628" cy="6254781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invade 1941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French (Vichy) army “restricted to barracks”, puppet emperor Bin Dao installed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 Chi Minh leads Communist revolt from China 1945, request US recognition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French return to regain “Indochina” 1946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Supported by US as part of “Containment” strategy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French run out of money, US finance, French fight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French defeated 1954 by Communists (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VietMinh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led by Ho Chi Minh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Treaty of Geneva 1954: Vietnam divided….subject to Referendum 1956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North: Democratic Republic of Vietnam……revolutionary leader Ho Chi Minh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South: Republic of Vietnam…”emperor” selects Ngo Diem Catholic Francophile</a:t>
            </a:r>
          </a:p>
          <a:p>
            <a:pPr marL="0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11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8613" y="0"/>
            <a:ext cx="8911687" cy="1280890"/>
          </a:xfrm>
        </p:spPr>
        <p:txBody>
          <a:bodyPr/>
          <a:lstStyle/>
          <a:p>
            <a:r>
              <a:rPr lang="en-GB" dirty="0" smtClean="0"/>
              <a:t>Ho Chi Minh (1890-1969)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83" y="903111"/>
            <a:ext cx="6776684" cy="59548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9827" y="616006"/>
            <a:ext cx="5000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Father Confucian priest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…French school Vietnam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... Attend college Paris/ pastry chef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…no money, works on ships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68674" y="2322155"/>
            <a:ext cx="52842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Settles France…1917..studies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Communism…joins Vietnamese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Independence movement.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….asks USA for support…rejected …moves to USSR/then China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34251" y="4294308"/>
            <a:ext cx="52285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Leads Indochina Communists. Writer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…famous…becomes leader…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….to Vietnam 1941…leads Viet Minh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replace Japanese…asks Truman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 support …rejected…Communist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8681" y="6334896"/>
            <a:ext cx="5288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Revered…undisputed leader of North</a:t>
            </a:r>
          </a:p>
        </p:txBody>
      </p:sp>
    </p:spTree>
    <p:extLst>
      <p:ext uri="{BB962C8B-B14F-4D97-AF65-F5344CB8AC3E}">
        <p14:creationId xmlns:p14="http://schemas.microsoft.com/office/powerpoint/2010/main" val="164364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425" y="111979"/>
            <a:ext cx="11714570" cy="1280890"/>
          </a:xfrm>
        </p:spPr>
        <p:txBody>
          <a:bodyPr/>
          <a:lstStyle/>
          <a:p>
            <a:r>
              <a:rPr lang="en-GB" dirty="0" smtClean="0"/>
              <a:t>North Vietnam: “Democratic” Republic of Vietnam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9719" y="1029731"/>
            <a:ext cx="10773384" cy="5093892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Population 16 million, 90% peasants, 10% urban,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 promoted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aetheism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most of public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Bhuddist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Catholics 4%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GDP per capita $500 (2024) …educated elite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Financial aid from USSR and China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Communist Dictatorship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Centralised economy, extensive security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Dissent crushed/ executed/ limited religious freedom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Land Reform delivered: Landlords “re-educated” or executed  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Regime stabilises power 1954-1959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6502" y="6469958"/>
            <a:ext cx="7883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Begin campaign of reunification with South 1959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32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29" y="19217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Ngo </a:t>
            </a:r>
            <a:r>
              <a:rPr lang="en-GB" dirty="0" err="1" smtClean="0"/>
              <a:t>Dinh</a:t>
            </a:r>
            <a:r>
              <a:rPr lang="en-GB" dirty="0" smtClean="0"/>
              <a:t> Diem (1901-1963)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94" y="1076068"/>
            <a:ext cx="5572125" cy="5781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8865" y="845264"/>
            <a:ext cx="6343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Born to Catholic family</a:t>
            </a:r>
          </a:p>
          <a:p>
            <a:r>
              <a:rPr lang="en-GB" dirty="0" smtClean="0"/>
              <a:t>Father civil servant for French pupped</a:t>
            </a:r>
          </a:p>
          <a:p>
            <a:r>
              <a:rPr lang="en-GB" dirty="0" smtClean="0"/>
              <a:t>Emperor Bin </a:t>
            </a:r>
            <a:r>
              <a:rPr lang="en-GB" dirty="0" err="1" smtClean="0"/>
              <a:t>Dao..ambassador</a:t>
            </a:r>
            <a:r>
              <a:rPr lang="en-GB" dirty="0" smtClean="0"/>
              <a:t> to Malaya</a:t>
            </a:r>
          </a:p>
          <a:p>
            <a:r>
              <a:rPr lang="en-GB" dirty="0" smtClean="0"/>
              <a:t>…burned alive by Buddhist mob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16080" y="2258699"/>
            <a:ext cx="6011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Considers priesthood (as brother)</a:t>
            </a:r>
          </a:p>
          <a:p>
            <a:r>
              <a:rPr lang="en-GB" dirty="0" smtClean="0"/>
              <a:t>…joins Civil Service/ …Governor</a:t>
            </a:r>
          </a:p>
          <a:p>
            <a:r>
              <a:rPr lang="en-GB" dirty="0" smtClean="0"/>
              <a:t>…anti communist/ nationalist</a:t>
            </a:r>
          </a:p>
          <a:p>
            <a:r>
              <a:rPr lang="en-GB" dirty="0" smtClean="0"/>
              <a:t>…exiled by Bin </a:t>
            </a:r>
            <a:r>
              <a:rPr lang="en-GB" dirty="0" err="1" smtClean="0"/>
              <a:t>Dao..moves</a:t>
            </a:r>
            <a:r>
              <a:rPr lang="en-GB" dirty="0" smtClean="0"/>
              <a:t> to Japan, US, Europe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7676" y="3665983"/>
            <a:ext cx="6450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Returns to Vietnam 1954</a:t>
            </a:r>
          </a:p>
          <a:p>
            <a:r>
              <a:rPr lang="en-GB" dirty="0" smtClean="0"/>
              <a:t>…appointed by Bin Dao and US as Prime Minister</a:t>
            </a:r>
          </a:p>
          <a:p>
            <a:r>
              <a:rPr lang="en-GB" dirty="0" smtClean="0"/>
              <a:t>(vs French advice), English speaker Anti Communist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065035" y="354431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821600" y="4792891"/>
            <a:ext cx="623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Refuses Referendum, rigs 1955 election (98.5% vote!)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796013" y="5350633"/>
            <a:ext cx="61253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Considered “</a:t>
            </a:r>
            <a:r>
              <a:rPr lang="en-GB" dirty="0" err="1" smtClean="0"/>
              <a:t>puppet”of</a:t>
            </a:r>
            <a:r>
              <a:rPr lang="en-GB" dirty="0" smtClean="0"/>
              <a:t> Americans….but nationalist</a:t>
            </a:r>
          </a:p>
          <a:p>
            <a:r>
              <a:rPr lang="en-GB" dirty="0" smtClean="0"/>
              <a:t>….Aggressive, ruthless, effective</a:t>
            </a:r>
          </a:p>
          <a:p>
            <a:r>
              <a:rPr lang="en-GB" dirty="0" smtClean="0"/>
              <a:t>… Government as “family business”</a:t>
            </a:r>
          </a:p>
          <a:p>
            <a:r>
              <a:rPr lang="en-GB" dirty="0" smtClean="0"/>
              <a:t>….chief advisors younger brother &amp; wife Madam </a:t>
            </a:r>
            <a:r>
              <a:rPr lang="en-GB" dirty="0" err="1" smtClean="0"/>
              <a:t>Nho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52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217" y="236932"/>
            <a:ext cx="8911687" cy="1280890"/>
          </a:xfrm>
        </p:spPr>
        <p:txBody>
          <a:bodyPr/>
          <a:lstStyle/>
          <a:p>
            <a:r>
              <a:rPr lang="en-GB" dirty="0" smtClean="0"/>
              <a:t>South Vietnam (Republic of Vietnam)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995" y="947351"/>
            <a:ext cx="12343999" cy="5379308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Population 16 million, 80% rural villagers,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Religious freedom …Government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Catholic, population 90%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Buddhist,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10% Catholic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Average income $1,000 per year (2024) ..double North(vs US $82,000, UK $50,000)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Financial aid from USA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Authoritarian centralised “family” government </a:t>
            </a:r>
          </a:p>
          <a:p>
            <a:pPr lvl="2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Rigged elections (99.5% “approval)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Minimal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allowed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opposition/ relatively free media, private institutions &amp; business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Initial Land Reform plans fail (1954-1959)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10% of land redistributed…..Landowners retain control 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Aggroville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 programme…forcible relocation of peasants within armed camps</a:t>
            </a:r>
          </a:p>
          <a:p>
            <a:pPr marL="914400" lvl="2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………….fails due to violent resistance by loose coalition nationalists/ communists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6292" y="6334780"/>
            <a:ext cx="9997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Solution: Transform Society via “Strategic Hamlet Programme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95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489" y="286854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Talk 38: The Vietnam War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258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143" y="199096"/>
            <a:ext cx="9478104" cy="1280890"/>
          </a:xfrm>
        </p:spPr>
        <p:txBody>
          <a:bodyPr/>
          <a:lstStyle/>
          <a:p>
            <a:r>
              <a:rPr lang="en-GB" dirty="0" smtClean="0"/>
              <a:t>Strategic Hamlet Programme (1959-1963)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5297" y="990727"/>
            <a:ext cx="6466703" cy="8137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idea: transform society by turning villages into modern settlements (as in US)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07" y="1181437"/>
            <a:ext cx="5356950" cy="5676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9066" y="3996775"/>
            <a:ext cx="5973110" cy="24570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</a:p>
          <a:p>
            <a:pPr lvl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Peasant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resistance….land attachment</a:t>
            </a:r>
          </a:p>
          <a:p>
            <a:pPr lvl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Corruption…bias to preferred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landlords</a:t>
            </a:r>
          </a:p>
          <a:p>
            <a:pPr lvl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Rushed…8,000 hamlets planned</a:t>
            </a:r>
          </a:p>
          <a:p>
            <a:pPr lvl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…indefensible/ incomplete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9959" y="6068674"/>
            <a:ext cx="5804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Viet Cong (South Vietnamese communist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…campaign of sabotage &amp; assassination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699419" y="2046192"/>
            <a:ext cx="6565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Clear 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area of resistance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by building fortress/ surrounding farms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Build…infrastructure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schools, shops.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…US to provide building materials,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advisors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27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8124" y="73488"/>
            <a:ext cx="8911687" cy="743371"/>
          </a:xfrm>
        </p:spPr>
        <p:txBody>
          <a:bodyPr/>
          <a:lstStyle/>
          <a:p>
            <a:pPr algn="ctr"/>
            <a:r>
              <a:rPr lang="en-GB" dirty="0" smtClean="0"/>
              <a:t>Viet Cong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908" y="702402"/>
            <a:ext cx="11121080" cy="5618205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Communist revolutionaries fighting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French 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Triggered by Diem rejection of Referendum/ failed “Land Reforms”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Alliance with liberal Nationalist groups: National Liberation Front formed 1960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North Vietnamese assume leadership1959…pose as indigenous to south.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Highly organised into cells…numbers rise from 100,000 to 300,000 by 1963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Standing army plus local militia living among population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Tactics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Blend in with peasants/ austere/ non corrupt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Operate by night…propaganda meetings…US “imperialists….French returned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Kill vs landlords, civic leaders,  collaborationists….and their families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860325" y="64886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99258" y="6334780"/>
            <a:ext cx="10854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Increases strength…control 20% S Vietnam by 1963…and growing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88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448" y="148281"/>
            <a:ext cx="1071742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Diem visit to Washington 1961</a:t>
            </a:r>
            <a:br>
              <a:rPr lang="en-GB" dirty="0" smtClean="0"/>
            </a:br>
            <a:r>
              <a:rPr lang="en-GB" dirty="0" smtClean="0"/>
              <a:t>…</a:t>
            </a: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meeting with VP Johnson to seek aid</a:t>
            </a:r>
            <a:b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…..“he may be a son of a bitch, but he was our son of a bitch”</a:t>
            </a:r>
            <a:b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JFK authorises increasing advisors (from 700, 1960 to 16,000 1963)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29" y="1933996"/>
            <a:ext cx="12070236" cy="5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3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991" y="113802"/>
            <a:ext cx="8911687" cy="842225"/>
          </a:xfrm>
        </p:spPr>
        <p:txBody>
          <a:bodyPr/>
          <a:lstStyle/>
          <a:p>
            <a:pPr algn="ctr"/>
            <a:r>
              <a:rPr lang="en-GB" dirty="0" smtClean="0"/>
              <a:t>Long Haired Army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60" y="1202724"/>
            <a:ext cx="8120318" cy="5717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08123" y="754600"/>
            <a:ext cx="32736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Women’s movement</a:t>
            </a:r>
          </a:p>
          <a:p>
            <a:r>
              <a:rPr lang="en-GB" dirty="0" smtClean="0"/>
              <a:t>….spontaneous reaction</a:t>
            </a:r>
          </a:p>
          <a:p>
            <a:r>
              <a:rPr lang="en-GB" dirty="0" smtClean="0"/>
              <a:t>In relocated villagers</a:t>
            </a:r>
          </a:p>
          <a:p>
            <a:r>
              <a:rPr lang="en-GB" dirty="0" smtClean="0"/>
              <a:t>…Mekong Delta revolt 1960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52312" y="2827913"/>
            <a:ext cx="4022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Incorporated into “National Front2</a:t>
            </a:r>
          </a:p>
          <a:p>
            <a:r>
              <a:rPr lang="en-GB" dirty="0" smtClean="0"/>
              <a:t>….70% membership</a:t>
            </a:r>
          </a:p>
          <a:p>
            <a:r>
              <a:rPr lang="en-GB" dirty="0" smtClean="0"/>
              <a:t>….Logistics/ support roles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09104" y="4815419"/>
            <a:ext cx="3682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Fighting battalions</a:t>
            </a:r>
          </a:p>
          <a:p>
            <a:r>
              <a:rPr lang="en-GB" dirty="0" smtClean="0"/>
              <a:t>….Created 1963</a:t>
            </a:r>
          </a:p>
          <a:p>
            <a:r>
              <a:rPr lang="en-GB" dirty="0" smtClean="0"/>
              <a:t>….</a:t>
            </a:r>
            <a:r>
              <a:rPr lang="en-GB" dirty="0" err="1" smtClean="0"/>
              <a:t>Nuyen</a:t>
            </a:r>
            <a:r>
              <a:rPr lang="en-GB" dirty="0" smtClean="0"/>
              <a:t> </a:t>
            </a:r>
            <a:r>
              <a:rPr lang="en-GB" dirty="0" err="1" smtClean="0"/>
              <a:t>Thi</a:t>
            </a:r>
            <a:r>
              <a:rPr lang="en-GB" dirty="0" smtClean="0"/>
              <a:t> </a:t>
            </a:r>
            <a:r>
              <a:rPr lang="en-GB" dirty="0" err="1" smtClean="0"/>
              <a:t>Dinh</a:t>
            </a:r>
            <a:r>
              <a:rPr lang="en-GB" dirty="0" smtClean="0"/>
              <a:t> leader</a:t>
            </a:r>
          </a:p>
          <a:p>
            <a:r>
              <a:rPr lang="en-GB" dirty="0" smtClean="0"/>
              <a:t>….active part of VC army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765959" y="856589"/>
            <a:ext cx="562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Nuyen</a:t>
            </a:r>
            <a:r>
              <a:rPr lang="en-GB" dirty="0" smtClean="0"/>
              <a:t> </a:t>
            </a:r>
            <a:r>
              <a:rPr lang="en-GB" dirty="0" err="1" smtClean="0"/>
              <a:t>Thi</a:t>
            </a:r>
            <a:r>
              <a:rPr lang="en-GB" dirty="0" smtClean="0"/>
              <a:t> </a:t>
            </a:r>
            <a:r>
              <a:rPr lang="en-GB" dirty="0" err="1" smtClean="0"/>
              <a:t>Dinh</a:t>
            </a:r>
            <a:r>
              <a:rPr lang="en-GB" dirty="0" smtClean="0"/>
              <a:t> (1920-1992) …Mekong Delta 1963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33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845" y="0"/>
            <a:ext cx="8911687" cy="1280890"/>
          </a:xfrm>
        </p:spPr>
        <p:txBody>
          <a:bodyPr/>
          <a:lstStyle/>
          <a:p>
            <a:r>
              <a:rPr lang="en-GB" dirty="0" smtClean="0"/>
              <a:t>Viet Cong preparing to attack</a:t>
            </a:r>
            <a:endParaRPr lang="en-GB" dirty="0"/>
          </a:p>
        </p:txBody>
      </p:sp>
      <p:pic>
        <p:nvPicPr>
          <p:cNvPr id="6146" name="Picture 2" descr="VIETNAM-WAR-VIETNAMESE ARMY-WOMAN-ARMY-WEAP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23" y="631179"/>
            <a:ext cx="12014777" cy="63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42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419" y="67147"/>
            <a:ext cx="8911687" cy="777706"/>
          </a:xfrm>
        </p:spPr>
        <p:txBody>
          <a:bodyPr/>
          <a:lstStyle/>
          <a:p>
            <a:pPr algn="ctr"/>
            <a:r>
              <a:rPr lang="en-GB" dirty="0" smtClean="0"/>
              <a:t>Coup of 1963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655" y="1005015"/>
            <a:ext cx="14534388" cy="5651155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Resistance to Diem regime grows 1961-1963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Buddhist peace demonstrations repressed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Diem “Catholic campaign”…monks classed as “communists”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Self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immolation 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monk July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1963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 Riots across Vietnam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Coup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Vietnamese Army asks for permission to remove Diem August 1963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JFK says US “will not oppose” revolt by army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officers..sends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$500K cash for Diem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Diem murdered Nov 1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1963/ JFK assassinated November 22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68" y="5903893"/>
            <a:ext cx="11763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North sees opportunity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….send 100,000 volunteers South to join Viet Cong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71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137" y="265522"/>
            <a:ext cx="8911687" cy="1280890"/>
          </a:xfrm>
        </p:spPr>
        <p:txBody>
          <a:bodyPr/>
          <a:lstStyle/>
          <a:p>
            <a:r>
              <a:rPr lang="en-GB" dirty="0" smtClean="0"/>
              <a:t>Preview : Module 6: A Nation Adrift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/>
          </p:nvPr>
        </p:nvGraphicFramePr>
        <p:xfrm>
          <a:off x="852497" y="1416422"/>
          <a:ext cx="11339503" cy="5249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954">
                  <a:extLst>
                    <a:ext uri="{9D8B030D-6E8A-4147-A177-3AD203B41FA5}">
                      <a16:colId xmlns:a16="http://schemas.microsoft.com/office/drawing/2014/main" val="4093556288"/>
                    </a:ext>
                  </a:extLst>
                </a:gridCol>
                <a:gridCol w="4910225">
                  <a:extLst>
                    <a:ext uri="{9D8B030D-6E8A-4147-A177-3AD203B41FA5}">
                      <a16:colId xmlns:a16="http://schemas.microsoft.com/office/drawing/2014/main" val="1218002973"/>
                    </a:ext>
                  </a:extLst>
                </a:gridCol>
                <a:gridCol w="1932484">
                  <a:extLst>
                    <a:ext uri="{9D8B030D-6E8A-4147-A177-3AD203B41FA5}">
                      <a16:colId xmlns:a16="http://schemas.microsoft.com/office/drawing/2014/main" val="3355094114"/>
                    </a:ext>
                  </a:extLst>
                </a:gridCol>
                <a:gridCol w="3653840">
                  <a:extLst>
                    <a:ext uri="{9D8B030D-6E8A-4147-A177-3AD203B41FA5}">
                      <a16:colId xmlns:a16="http://schemas.microsoft.com/office/drawing/2014/main" val="3864966894"/>
                    </a:ext>
                  </a:extLst>
                </a:gridCol>
              </a:tblGrid>
              <a:tr h="646225">
                <a:tc>
                  <a:txBody>
                    <a:bodyPr/>
                    <a:lstStyle/>
                    <a:p>
                      <a:r>
                        <a:rPr lang="en-GB" dirty="0" smtClean="0"/>
                        <a:t>Talk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Title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Time Period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Date of Talk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440900"/>
                  </a:ext>
                </a:extLst>
              </a:tr>
              <a:tr h="557566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Great Society 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1964-1968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 19th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754052"/>
                  </a:ext>
                </a:extLst>
              </a:tr>
              <a:tr h="557566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Vietnam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1961-1975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June 2nd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655905"/>
                  </a:ext>
                </a:extLst>
              </a:tr>
              <a:tr h="559657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 society and culture 1960’s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1960-1970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June 16th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191017"/>
                  </a:ext>
                </a:extLst>
              </a:tr>
              <a:tr h="557566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Return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the Republicans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1968-1976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 1st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025345"/>
                  </a:ext>
                </a:extLst>
              </a:tr>
              <a:tr h="557566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Cold War during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1970’s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1969-1980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 15th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582856"/>
                  </a:ext>
                </a:extLst>
              </a:tr>
              <a:tr h="906434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“Humility Experiment”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1976-1980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September 29th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798676"/>
                  </a:ext>
                </a:extLst>
              </a:tr>
              <a:tr h="906434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society and culture 1980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1970-1980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October 6th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250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92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056" y="82712"/>
            <a:ext cx="9622023" cy="89647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Talk 38: Vietnam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0206" y="867592"/>
            <a:ext cx="9161929" cy="6204847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Prequel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Intervention 1964-1965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Americanisation 1965-1967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Tet Offensive 1968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Vietnamization 1969-1972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Abandonment 1973-1975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91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800" y="311645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Prequel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29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978" y="209552"/>
            <a:ext cx="8911687" cy="738525"/>
          </a:xfrm>
        </p:spPr>
        <p:txBody>
          <a:bodyPr/>
          <a:lstStyle/>
          <a:p>
            <a:pPr algn="ctr"/>
            <a:r>
              <a:rPr lang="en-GB" dirty="0" smtClean="0"/>
              <a:t>Vietnam today</a:t>
            </a:r>
            <a:endParaRPr lang="en-GB" dirty="0"/>
          </a:p>
        </p:txBody>
      </p:sp>
      <p:sp>
        <p:nvSpPr>
          <p:cNvPr id="4" name="AutoShape 2" descr="Physical Map of Vietnam with state boundaries, major rivers, highland areas, highest peak, important cities, and mor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8" y="801112"/>
            <a:ext cx="12038972" cy="605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7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649" y="332796"/>
            <a:ext cx="8911687" cy="1280890"/>
          </a:xfrm>
        </p:spPr>
        <p:txBody>
          <a:bodyPr/>
          <a:lstStyle/>
          <a:p>
            <a:r>
              <a:rPr lang="en-GB" dirty="0" smtClean="0"/>
              <a:t>Vietnam…overview to 1941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12" y="1229139"/>
            <a:ext cx="11619870" cy="5725114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Periodically unified prior to 11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to 20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century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Regional divide: 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North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Confucian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Chinese: often “autonomous” region of China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South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Bhuddist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Indian influence….warlord mini kingdoms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Christian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missionaries 18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century…more prominent in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south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Emperor fears threat of Christian…100,000 killed…pretext for French Invasion 1859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Incorporated into French Indochina 1860’s …North French Capital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Fragmented into Administrative Regions run by French elite/ education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Occupation brutal…predatory colonialism…rubber plantations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North…industrial/ administration centre small farms/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mining/extractive industries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South ..large scale rice and rubber plantations/ minimal industry…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08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195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Northern Highlands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10127"/>
            <a:ext cx="12191999" cy="60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4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488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Ha long Bay</a:t>
            </a:r>
            <a:endParaRPr lang="en-GB" dirty="0"/>
          </a:p>
        </p:txBody>
      </p:sp>
      <p:pic>
        <p:nvPicPr>
          <p:cNvPr id="2050" name="Picture 2" descr="Aerial view of Halong Bay, Vnh H Long, an area of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0204"/>
            <a:ext cx="11895446" cy="616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2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996</Words>
  <Application>Microsoft Office PowerPoint</Application>
  <PresentationFormat>Widescreen</PresentationFormat>
  <Paragraphs>200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 3</vt:lpstr>
      <vt:lpstr>Wisp</vt:lpstr>
      <vt:lpstr>PowerPoint Presentation</vt:lpstr>
      <vt:lpstr>Talk 38: The Vietnam War</vt:lpstr>
      <vt:lpstr>Preview : Module 6: A Nation Adrift</vt:lpstr>
      <vt:lpstr>Talk 38: Vietnam</vt:lpstr>
      <vt:lpstr>Prequel </vt:lpstr>
      <vt:lpstr>Vietnam today</vt:lpstr>
      <vt:lpstr>Vietnam…overview to 1941</vt:lpstr>
      <vt:lpstr>Northern Highlands</vt:lpstr>
      <vt:lpstr>Ha long Bay</vt:lpstr>
      <vt:lpstr>Landscape near Hanoi</vt:lpstr>
      <vt:lpstr>Rice paddies….lowlands</vt:lpstr>
      <vt:lpstr>Mekong Delta</vt:lpstr>
      <vt:lpstr>Citadel Hue City (1832…Unified Vietnam)</vt:lpstr>
      <vt:lpstr>Hanoi Cathedral (completed 1886) </vt:lpstr>
      <vt:lpstr>Vietnam 1945-1954</vt:lpstr>
      <vt:lpstr>Ho Chi Minh (1890-1969)</vt:lpstr>
      <vt:lpstr>North Vietnam: “Democratic” Republic of Vietnam</vt:lpstr>
      <vt:lpstr>Ngo Dinh Diem (1901-1963)</vt:lpstr>
      <vt:lpstr>South Vietnam (Republic of Vietnam)</vt:lpstr>
      <vt:lpstr>Strategic Hamlet Programme (1959-1963) </vt:lpstr>
      <vt:lpstr>Viet Cong</vt:lpstr>
      <vt:lpstr>Diem visit to Washington 1961 …meeting with VP Johnson to seek aid …..“he may be a son of a bitch, but he was our son of a bitch” JFK authorises increasing advisors (from 700, 1960 to 16,000 1963)</vt:lpstr>
      <vt:lpstr>Long Haired Army</vt:lpstr>
      <vt:lpstr>Viet Cong preparing to attack</vt:lpstr>
      <vt:lpstr>Coup of 1963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</dc:creator>
  <cp:lastModifiedBy>Stephen</cp:lastModifiedBy>
  <cp:revision>1</cp:revision>
  <dcterms:created xsi:type="dcterms:W3CDTF">2025-06-03T13:01:41Z</dcterms:created>
  <dcterms:modified xsi:type="dcterms:W3CDTF">2025-06-03T13:02:20Z</dcterms:modified>
</cp:coreProperties>
</file>